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9" r:id="rId3"/>
    <p:sldId id="260" r:id="rId4"/>
    <p:sldId id="269" r:id="rId5"/>
    <p:sldId id="271" r:id="rId6"/>
    <p:sldId id="270" r:id="rId7"/>
    <p:sldId id="272" r:id="rId8"/>
    <p:sldId id="27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9AA8"/>
    <a:srgbClr val="EDFF3D"/>
    <a:srgbClr val="003A36"/>
    <a:srgbClr val="002220"/>
    <a:srgbClr val="002A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78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393861-A8B2-4530-B5AB-70F20F11B715}" type="datetimeFigureOut">
              <a:rPr lang="uk-UA" smtClean="0"/>
              <a:pPr/>
              <a:t>09.03.2026</a:t>
            </a:fld>
            <a:endParaRPr lang="uk-UA" dirty="0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20F1AF-F046-491A-83EE-AFCB36CA5E5A}" type="slidenum">
              <a:rPr lang="uk-UA" smtClean="0"/>
              <a:pPr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796028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3FA42D-5D17-426A-BDB2-7BF3AA4480FA}" type="datetimeFigureOut">
              <a:rPr lang="uk-UA" smtClean="0"/>
              <a:pPr/>
              <a:t>09.03.2026</a:t>
            </a:fld>
            <a:endParaRPr lang="uk-UA" dirty="0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E32DCA-BC52-4FB1-B458-3F6B5BF8894E}" type="slidenum">
              <a:rPr lang="uk-UA" smtClean="0"/>
              <a:pPr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93861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32DCA-BC52-4FB1-B458-3F6B5BF8894E}" type="slidenum">
              <a:rPr lang="uk-UA" smtClean="0"/>
              <a:pPr/>
              <a:t>1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260200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10001" y="2175309"/>
            <a:ext cx="10572000" cy="2244889"/>
          </a:xfrm>
          <a:prstGeom prst="rect">
            <a:avLst/>
          </a:prstGeom>
        </p:spPr>
        <p:txBody>
          <a:bodyPr/>
          <a:lstStyle>
            <a:lvl1pPr algn="ctr">
              <a:defRPr sz="54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uk-UA" dirty="0"/>
              <a:t>Назва презентації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5835650" indent="0" algn="l">
              <a:buNone/>
              <a:defRPr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dirty="0"/>
              <a:t>ПІБ доповідача, посада</a:t>
            </a:r>
            <a:endParaRPr lang="en-US" dirty="0"/>
          </a:p>
        </p:txBody>
      </p:sp>
      <p:cxnSp>
        <p:nvCxnSpPr>
          <p:cNvPr id="4" name="Пряма сполучна лінія 3">
            <a:extLst>
              <a:ext uri="{FF2B5EF4-FFF2-40B4-BE49-F238E27FC236}">
                <a16:creationId xmlns:a16="http://schemas.microsoft.com/office/drawing/2014/main" id="{EEBC72EA-3F27-7496-7EDE-A82AE602C68D}"/>
              </a:ext>
            </a:extLst>
          </p:cNvPr>
          <p:cNvCxnSpPr>
            <a:cxnSpLocks/>
          </p:cNvCxnSpPr>
          <p:nvPr userDrawn="1"/>
        </p:nvCxnSpPr>
        <p:spPr>
          <a:xfrm>
            <a:off x="1095375" y="6229349"/>
            <a:ext cx="9877425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3200" b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якую за увагу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noFill/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2714065" y="2194743"/>
            <a:ext cx="6763870" cy="889768"/>
          </a:xfrm>
          <a:prstGeom prst="rect">
            <a:avLst/>
          </a:prstGeom>
        </p:spPr>
        <p:txBody>
          <a:bodyPr/>
          <a:lstStyle>
            <a:lvl1pPr>
              <a:defRPr sz="40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uk-UA" sz="4400" b="0" noProof="0" dirty="0"/>
              <a:t>Дякую за увагу!</a:t>
            </a:r>
          </a:p>
        </p:txBody>
      </p:sp>
      <p:cxnSp>
        <p:nvCxnSpPr>
          <p:cNvPr id="2" name="Пряма сполучна лінія 1">
            <a:extLst>
              <a:ext uri="{FF2B5EF4-FFF2-40B4-BE49-F238E27FC236}">
                <a16:creationId xmlns:a16="http://schemas.microsoft.com/office/drawing/2014/main" id="{8697C873-D5B1-B09C-C516-08C560D44B0E}"/>
              </a:ext>
            </a:extLst>
          </p:cNvPr>
          <p:cNvCxnSpPr>
            <a:cxnSpLocks/>
          </p:cNvCxnSpPr>
          <p:nvPr userDrawn="1"/>
        </p:nvCxnSpPr>
        <p:spPr>
          <a:xfrm>
            <a:off x="1095375" y="6229349"/>
            <a:ext cx="9877425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8477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и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10001" y="2175309"/>
            <a:ext cx="10572000" cy="2244889"/>
          </a:xfrm>
          <a:prstGeom prst="rect">
            <a:avLst/>
          </a:prstGeom>
        </p:spPr>
        <p:txBody>
          <a:bodyPr/>
          <a:lstStyle>
            <a:lvl1pPr algn="ctr">
              <a:defRPr sz="54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uk-UA" dirty="0"/>
              <a:t>Назва презентації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5835650" indent="0" algn="l">
              <a:buNone/>
              <a:defRPr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dirty="0"/>
              <a:t>ПІБ доповідача, посада</a:t>
            </a:r>
            <a:endParaRPr lang="en-US" dirty="0"/>
          </a:p>
        </p:txBody>
      </p:sp>
      <p:cxnSp>
        <p:nvCxnSpPr>
          <p:cNvPr id="4" name="Пряма сполучна лінія 3">
            <a:extLst>
              <a:ext uri="{FF2B5EF4-FFF2-40B4-BE49-F238E27FC236}">
                <a16:creationId xmlns:a16="http://schemas.microsoft.com/office/drawing/2014/main" id="{EEBC72EA-3F27-7496-7EDE-A82AE602C68D}"/>
              </a:ext>
            </a:extLst>
          </p:cNvPr>
          <p:cNvCxnSpPr>
            <a:cxnSpLocks/>
          </p:cNvCxnSpPr>
          <p:nvPr userDrawn="1"/>
        </p:nvCxnSpPr>
        <p:spPr>
          <a:xfrm>
            <a:off x="1095375" y="6229349"/>
            <a:ext cx="9877425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Рисунок 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44" y="42040"/>
            <a:ext cx="1021000" cy="1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2658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0" y="173151"/>
            <a:ext cx="6096000" cy="1021847"/>
          </a:xfrm>
          <a:prstGeom prst="rect">
            <a:avLst/>
          </a:prstGeom>
          <a:effectLst/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91591963-04A2-48D7-907A-016B0AC4AF2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60125" y="43083"/>
            <a:ext cx="1014591" cy="125809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Заголовок і об'єк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0" y="173151"/>
            <a:ext cx="6096000" cy="1021847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91591963-04A2-48D7-907A-016B0AC4AF2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60125" y="43083"/>
            <a:ext cx="1014591" cy="1258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235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/>
          <p:nvPr userDrawn="1"/>
        </p:nvSpPr>
        <p:spPr bwMode="auto">
          <a:xfrm>
            <a:off x="1" y="-10679"/>
            <a:ext cx="12192000" cy="1311854"/>
          </a:xfrm>
          <a:prstGeom prst="rect">
            <a:avLst/>
          </a:prstGeom>
          <a:solidFill>
            <a:srgbClr val="019AA8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  <a:effectLst>
            <a:glow rad="50800">
              <a:schemeClr val="accent1">
                <a:alpha val="40000"/>
              </a:schemeClr>
            </a:glow>
          </a:effectLst>
        </p:spPr>
        <p:txBody>
          <a:bodyPr>
            <a:normAutofit/>
          </a:bodyPr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818712" y="279328"/>
            <a:ext cx="10870079" cy="772012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74307" y="279328"/>
            <a:ext cx="10554574" cy="772012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98110049-0291-4DCC-8676-53110649D05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0125" y="43083"/>
            <a:ext cx="1014591" cy="1258092"/>
          </a:xfrm>
          <a:prstGeom prst="rect">
            <a:avLst/>
          </a:prstGeom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CAF794A-8642-5DA0-4F93-1F8A9C7DAB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47990" y="778832"/>
            <a:ext cx="10561418" cy="1468800"/>
          </a:xfrm>
          <a:prstGeom prst="rect">
            <a:avLst/>
          </a:prstGeom>
        </p:spPr>
        <p:txBody>
          <a:bodyPr anchor="b"/>
          <a:lstStyle>
            <a:lvl1pPr algn="ctr">
              <a:defRPr sz="4800" b="1" cap="none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uk-UA" dirty="0"/>
              <a:t>Заголовок розділу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2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600" b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600" b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174307" y="279328"/>
            <a:ext cx="10198979" cy="77201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П'ятий рівень</a:t>
            </a:r>
            <a:endParaRPr lang="en-US" dirty="0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F49BBFD3-78CC-4FF3-8AEF-F04B3947B101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rcRect/>
          <a:stretch/>
        </p:blipFill>
        <p:spPr>
          <a:xfrm>
            <a:off x="60125" y="43083"/>
            <a:ext cx="1014591" cy="1258092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21EDF6-2765-8839-7FFB-65349E388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892" y="188537"/>
            <a:ext cx="10246674" cy="72586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uk-UA" dirty="0"/>
              <a:t>Зразок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9" r:id="rId2"/>
    <p:sldLayoutId id="2147483650" r:id="rId3"/>
    <p:sldLayoutId id="2147483668" r:id="rId4"/>
    <p:sldLayoutId id="2147483652" r:id="rId5"/>
    <p:sldLayoutId id="2147483654" r:id="rId6"/>
    <p:sldLayoutId id="2147483651" r:id="rId7"/>
    <p:sldLayoutId id="2147483655" r:id="rId8"/>
    <p:sldLayoutId id="2147483653" r:id="rId9"/>
    <p:sldLayoutId id="2147483657" r:id="rId10"/>
    <p:sldLayoutId id="2147483663" r:id="rId11"/>
    <p:sldLayoutId id="2147483667" r:id="rId12"/>
  </p:sldLayoutIdLst>
  <p:hf sldNum="0" hdr="0"/>
  <p:txStyles>
    <p:titleStyle>
      <a:lvl1pPr algn="ctr" defTabSz="457200" rtl="0" eaLnBrk="1" latinLnBrk="0" hangingPunct="1">
        <a:spcBef>
          <a:spcPct val="0"/>
        </a:spcBef>
        <a:buNone/>
        <a:defRPr sz="4000" b="1" kern="1200">
          <a:solidFill>
            <a:srgbClr val="002220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22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90B7ED-CBE4-24EF-1C9C-5661492369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>
                <a:latin typeface="+mn-lt"/>
                <a:cs typeface="Times New Roman" panose="02020603050405020304" pitchFamily="18" charset="0"/>
              </a:rPr>
              <a:t>Програма розвитку Факультету суспільно-гуманітарних наук </a:t>
            </a:r>
            <a:br>
              <a:rPr lang="uk-UA" dirty="0">
                <a:latin typeface="+mn-lt"/>
                <a:cs typeface="Times New Roman" panose="02020603050405020304" pitchFamily="18" charset="0"/>
              </a:rPr>
            </a:br>
            <a:r>
              <a:rPr lang="uk-UA" dirty="0">
                <a:latin typeface="+mn-lt"/>
                <a:cs typeface="Times New Roman" panose="02020603050405020304" pitchFamily="18" charset="0"/>
              </a:rPr>
              <a:t>2025-2030 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2741B732-0B6E-AAAB-C958-0A51F9F43E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001" y="5280846"/>
            <a:ext cx="10572000" cy="888459"/>
          </a:xfrm>
        </p:spPr>
        <p:txBody>
          <a:bodyPr>
            <a:noAutofit/>
          </a:bodyPr>
          <a:lstStyle/>
          <a:p>
            <a:r>
              <a:rPr lang="uk-UA" sz="1800" b="1" dirty="0">
                <a:latin typeface="+mn-lt"/>
                <a:cs typeface="Times New Roman" panose="02020603050405020304" pitchFamily="18" charset="0"/>
              </a:rPr>
              <a:t>Віталій Андрєєв, доктор історичних наук, професор, декан Факультету суспільно-гуманітарних наук </a:t>
            </a:r>
          </a:p>
        </p:txBody>
      </p:sp>
    </p:spTree>
    <p:extLst>
      <p:ext uri="{BB962C8B-B14F-4D97-AF65-F5344CB8AC3E}">
        <p14:creationId xmlns:p14="http://schemas.microsoft.com/office/powerpoint/2010/main" val="1511070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BC44BE-7467-0053-3629-BD0D12809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Ключові цінності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946E922-5FA4-17C0-1A44-8E4CDFF286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1" y="2222288"/>
            <a:ext cx="10987465" cy="207192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 цінності Факультету – людина, особистість, спільнота професіоналів, сприятливі умови для  зростання та розвитку</a:t>
            </a:r>
          </a:p>
        </p:txBody>
      </p:sp>
    </p:spTree>
    <p:extLst>
      <p:ext uri="{BB962C8B-B14F-4D97-AF65-F5344CB8AC3E}">
        <p14:creationId xmlns:p14="http://schemas.microsoft.com/office/powerpoint/2010/main" val="3564502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B5FF6F-D1ED-9DF3-AE59-155222943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+mj-lt"/>
                <a:cs typeface="Times New Roman" panose="02020603050405020304" pitchFamily="18" charset="0"/>
              </a:rPr>
              <a:t>Корпоративна культура та розвиток персоналу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D27F496-845B-75BE-FD7E-233A83C5EE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8"/>
            <a:ext cx="10554574" cy="81028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800" dirty="0">
                <a:latin typeface="+mn-lt"/>
                <a:cs typeface="Times New Roman" panose="02020603050405020304" pitchFamily="18" charset="0"/>
              </a:rPr>
              <a:t>Формування простору вільних особистостей, об’єднаних спільними цінностями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56489" y="3577328"/>
            <a:ext cx="990792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uk-UA" sz="2400" dirty="0"/>
              <a:t>Розвиток корпоративної культури;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uk-UA" sz="2400" dirty="0"/>
              <a:t>Філософія академічної доброчесності;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uk-UA" sz="2400" dirty="0"/>
              <a:t>Створення середовища співпраці та взаємної підтримки в колективі;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uk-UA" sz="2400" dirty="0"/>
              <a:t>Сприяння розвитку лідерського  потенціалу;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uk-UA" sz="2400" dirty="0"/>
              <a:t>Запобігання та протидія дискримінації;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uk-UA" sz="2400" dirty="0"/>
              <a:t>Підтримка динамічної </a:t>
            </a:r>
            <a:r>
              <a:rPr lang="uk-UA" sz="2400" dirty="0" err="1"/>
              <a:t>резильєнтності</a:t>
            </a:r>
            <a:r>
              <a:rPr lang="uk-UA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33861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B5FF6F-D1ED-9DF3-AE59-155222943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Якість освіти</a:t>
            </a:r>
            <a:br>
              <a:rPr lang="uk-UA" dirty="0"/>
            </a:br>
            <a:endParaRPr lang="uk-UA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D27F496-845B-75BE-FD7E-233A83C5EE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3" y="1435210"/>
            <a:ext cx="10554574" cy="81028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800" b="1" dirty="0"/>
              <a:t>Якість освіти</a:t>
            </a:r>
            <a:endParaRPr lang="uk-UA" sz="2800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0390" y="2245490"/>
            <a:ext cx="11609407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400" dirty="0"/>
              <a:t>Синергія науки та освіти;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400" dirty="0"/>
              <a:t>Сучасні знання;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400" dirty="0"/>
              <a:t>Реалізація внутрішньої системи забезпечення якості вищої освіти Університету;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400" dirty="0"/>
              <a:t>Забезпечення якості освіти в умовах воєнного стану;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400" dirty="0"/>
              <a:t>Залучення роботодавців до процесів створення, реалізації, оцінювання освітніх програм та результатів навчання здобувачів освіти;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400" dirty="0"/>
              <a:t>Акредитація освітніх програм;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400" dirty="0"/>
              <a:t>Підвищення якості навчання студентів Факультету;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400" dirty="0"/>
              <a:t>Удосконалення принципів, технологій та методів профорієнтаційної роботи;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400" dirty="0"/>
              <a:t>Залучення іноземних студентів до навчання на освітніх програмах Факультету (за умови скасування воєнного стану).</a:t>
            </a:r>
            <a:r>
              <a:rPr lang="ru-RU" dirty="0"/>
              <a:t>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19359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B5FF6F-D1ED-9DF3-AE59-155222943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Наукова</a:t>
            </a:r>
            <a:r>
              <a:rPr lang="ru-RU" dirty="0"/>
              <a:t> робота</a:t>
            </a:r>
            <a:endParaRPr lang="uk-UA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D27F496-845B-75BE-FD7E-233A83C5EE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3" y="1284739"/>
            <a:ext cx="10554574" cy="81028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800" b="1" dirty="0"/>
              <a:t>Наукова робота</a:t>
            </a:r>
            <a:endParaRPr lang="uk-UA" sz="2800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87558" y="1980342"/>
            <a:ext cx="1038711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uk-UA" sz="2400" dirty="0"/>
              <a:t>Реалізація наукових тем </a:t>
            </a:r>
            <a:r>
              <a:rPr lang="ru-RU" sz="2400" dirty="0"/>
              <a:t>Факультету;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400" dirty="0"/>
              <a:t>Участь у </a:t>
            </a:r>
            <a:r>
              <a:rPr lang="ru-RU" sz="2400" dirty="0" err="1"/>
              <a:t>національних</a:t>
            </a:r>
            <a:r>
              <a:rPr lang="ru-RU" sz="2400" dirty="0"/>
              <a:t> та </a:t>
            </a:r>
            <a:r>
              <a:rPr lang="uk-UA" sz="2400" dirty="0"/>
              <a:t>міжнародних</a:t>
            </a:r>
            <a:r>
              <a:rPr lang="ru-RU" sz="2400" dirty="0"/>
              <a:t> науково-дослідних проєктах;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400" dirty="0"/>
              <a:t>Підтримка та сприяння  публікаційній активності викладачів у наукометричних базах даних Scopus та Web of Science, підвищення кількості цитування (</a:t>
            </a:r>
            <a:r>
              <a:rPr lang="en-US" sz="2400" dirty="0"/>
              <a:t>h</a:t>
            </a:r>
            <a:r>
              <a:rPr lang="ru-RU" sz="2400" dirty="0"/>
              <a:t>-</a:t>
            </a:r>
            <a:r>
              <a:rPr lang="ru-RU" sz="2400" dirty="0" err="1"/>
              <a:t>індексу</a:t>
            </a:r>
            <a:r>
              <a:rPr lang="ru-RU" sz="2400" dirty="0"/>
              <a:t>);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400" dirty="0"/>
              <a:t>Організація всеукраїнських та міжнародних науково-практичних конференцій та семінарів з актуальних питань Історії, Філософії, </a:t>
            </a:r>
            <a:r>
              <a:rPr lang="ru-RU" sz="2400" dirty="0" err="1"/>
              <a:t>Релігієзнавства</a:t>
            </a:r>
            <a:r>
              <a:rPr lang="ru-RU" sz="2400" dirty="0"/>
              <a:t>, </a:t>
            </a:r>
            <a:r>
              <a:rPr lang="ru-RU" sz="2400" dirty="0" err="1"/>
              <a:t>Політології</a:t>
            </a:r>
            <a:r>
              <a:rPr lang="ru-RU" sz="2400" dirty="0"/>
              <a:t>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400" dirty="0"/>
              <a:t>Забезпечення публікації наукових журналів: «Схід» та «Київські історичні студії»;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400" dirty="0"/>
              <a:t>Створення  передумов для функціонування разових спеціалізованих вчених рад із захисту </a:t>
            </a:r>
            <a:r>
              <a:rPr lang="ru-RU" sz="2400" dirty="0" err="1"/>
              <a:t>дисертацій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08950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B5FF6F-D1ED-9DF3-AE59-155222943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Міжнародна діяльність</a:t>
            </a:r>
            <a:endParaRPr lang="uk-UA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D27F496-845B-75BE-FD7E-233A83C5EE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5482" y="1331037"/>
            <a:ext cx="10554574" cy="64823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800" b="1" dirty="0"/>
              <a:t>Міжнародна діяльність</a:t>
            </a:r>
            <a:endParaRPr lang="uk-UA" sz="2800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8025" y="2113381"/>
            <a:ext cx="1138948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ru-RU" sz="2800" dirty="0"/>
              <a:t>Розширення мережі співпраці з закордонними закладами вищої освіти;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ru-RU" sz="2800" dirty="0"/>
              <a:t>Участь співробітників та студентів у програмах академічної мобільності;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ru-RU" sz="2800" dirty="0"/>
              <a:t>Підготовка заявок на отримання грантів та учать у міжнародних науково-дослідних проєктах;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ru-RU" sz="2800" dirty="0"/>
              <a:t>Представництво співробітників Факультету в міжнародних наукових організаціях та товариствах;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uk-UA" sz="2800" dirty="0"/>
              <a:t>Залучати до освітнього процесу в Університеті провідних іноземних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ru-RU" sz="2800" dirty="0"/>
              <a:t>фахівців (в якості гостьових лекторів).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1788213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B5FF6F-D1ED-9DF3-AE59-155222943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>
                <a:latin typeface="+mj-lt"/>
                <a:cs typeface="Times New Roman" panose="02020603050405020304" pitchFamily="18" charset="0"/>
              </a:rPr>
              <a:t>Спортивна, </a:t>
            </a:r>
            <a:r>
              <a:rPr lang="ru-RU" sz="2800" dirty="0" err="1">
                <a:latin typeface="+mj-lt"/>
                <a:cs typeface="Times New Roman" panose="02020603050405020304" pitchFamily="18" charset="0"/>
              </a:rPr>
              <a:t>волонтерська</a:t>
            </a:r>
            <a:r>
              <a:rPr lang="ru-RU" sz="2800" dirty="0">
                <a:latin typeface="+mj-lt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+mj-lt"/>
                <a:cs typeface="Times New Roman" panose="02020603050405020304" pitchFamily="18" charset="0"/>
              </a:rPr>
              <a:t>соціально-гуманітарна</a:t>
            </a:r>
            <a:r>
              <a:rPr lang="ru-RU" sz="28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+mj-lt"/>
                <a:cs typeface="Times New Roman" panose="02020603050405020304" pitchFamily="18" charset="0"/>
              </a:rPr>
              <a:t>діяльність</a:t>
            </a:r>
            <a:endParaRPr lang="uk-UA" sz="2800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D27F496-845B-75BE-FD7E-233A83C5EE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7766" y="1419249"/>
            <a:ext cx="10554574" cy="81028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dirty="0">
                <a:cs typeface="Times New Roman" panose="02020603050405020304" pitchFamily="18" charset="0"/>
              </a:rPr>
              <a:t>Спортивна, </a:t>
            </a:r>
            <a:r>
              <a:rPr lang="ru-RU" sz="2800" dirty="0" err="1">
                <a:cs typeface="Times New Roman" panose="02020603050405020304" pitchFamily="18" charset="0"/>
              </a:rPr>
              <a:t>волонтерська</a:t>
            </a:r>
            <a:r>
              <a:rPr lang="ru-RU" sz="2800" dirty="0"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cs typeface="Times New Roman" panose="02020603050405020304" pitchFamily="18" charset="0"/>
              </a:rPr>
              <a:t>соціально-гуманітарна</a:t>
            </a:r>
            <a:r>
              <a:rPr lang="ru-RU" sz="2800" dirty="0"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cs typeface="Times New Roman" panose="02020603050405020304" pitchFamily="18" charset="0"/>
              </a:rPr>
              <a:t>діяльність</a:t>
            </a:r>
            <a:endParaRPr lang="uk-UA" sz="2800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8409" y="2453780"/>
            <a:ext cx="1099518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Підтримка </a:t>
            </a:r>
            <a:r>
              <a:rPr lang="ru-RU" sz="2400" dirty="0" err="1"/>
              <a:t>Збройних</a:t>
            </a:r>
            <a:r>
              <a:rPr lang="ru-RU" sz="2400" dirty="0"/>
              <a:t> сил </a:t>
            </a:r>
            <a:r>
              <a:rPr lang="ru-RU" sz="2400" dirty="0" err="1"/>
              <a:t>України</a:t>
            </a:r>
            <a:r>
              <a:rPr lang="ru-RU" sz="2400" dirty="0"/>
              <a:t>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 err="1"/>
              <a:t>Благодійні</a:t>
            </a:r>
            <a:r>
              <a:rPr lang="ru-RU" sz="2400" dirty="0"/>
              <a:t> та </a:t>
            </a:r>
            <a:r>
              <a:rPr lang="ru-RU" sz="2400" dirty="0" err="1"/>
              <a:t>волонтерські</a:t>
            </a:r>
            <a:r>
              <a:rPr lang="ru-RU" sz="2400" dirty="0"/>
              <a:t> </a:t>
            </a:r>
            <a:r>
              <a:rPr lang="ru-RU" sz="2400" dirty="0" err="1"/>
              <a:t>ініціативи</a:t>
            </a:r>
            <a:r>
              <a:rPr lang="ru-RU" sz="2400" dirty="0"/>
              <a:t>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 err="1"/>
              <a:t>Проєкт</a:t>
            </a:r>
            <a:r>
              <a:rPr lang="ru-RU" sz="2400" dirty="0"/>
              <a:t> «З </a:t>
            </a:r>
            <a:r>
              <a:rPr lang="ru-RU" sz="2400" dirty="0" err="1"/>
              <a:t>Києвом</a:t>
            </a:r>
            <a:r>
              <a:rPr lang="ru-RU" sz="2400" dirty="0"/>
              <a:t> і для </a:t>
            </a:r>
            <a:r>
              <a:rPr lang="ru-RU" sz="2400" dirty="0" err="1"/>
              <a:t>Києва</a:t>
            </a:r>
            <a:r>
              <a:rPr lang="ru-RU" sz="2400" dirty="0"/>
              <a:t>»;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 err="1"/>
              <a:t>Розвиток</a:t>
            </a:r>
            <a:r>
              <a:rPr lang="ru-RU" sz="2400" dirty="0"/>
              <a:t> </a:t>
            </a:r>
            <a:r>
              <a:rPr lang="ru-RU" sz="2400" dirty="0" err="1"/>
              <a:t>творчих</a:t>
            </a:r>
            <a:r>
              <a:rPr lang="ru-RU" sz="2400" dirty="0"/>
              <a:t> </a:t>
            </a:r>
            <a:r>
              <a:rPr lang="ru-RU" sz="2400" dirty="0" err="1"/>
              <a:t>студій</a:t>
            </a:r>
            <a:r>
              <a:rPr lang="ru-RU" sz="2400" dirty="0"/>
              <a:t> та </a:t>
            </a:r>
            <a:r>
              <a:rPr lang="ru-RU" sz="2400" dirty="0" err="1"/>
              <a:t>гуртків</a:t>
            </a:r>
            <a:r>
              <a:rPr lang="ru-RU" sz="2400" dirty="0"/>
              <a:t>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sz="2400" dirty="0"/>
              <a:t>Удосконалення принципів, технологій та методів профорієнтаційної роботи;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sz="2400" dirty="0"/>
              <a:t>Створення умов для успішного поєднання навчання та спорту;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uk-UA" sz="2400" dirty="0"/>
              <a:t>Організаційна та консультативна підтримка студентів соціальних категорій.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0308290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833378" y="2303362"/>
            <a:ext cx="109951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endParaRPr lang="uk-UA" dirty="0"/>
          </a:p>
        </p:txBody>
      </p:sp>
      <p:sp>
        <p:nvSpPr>
          <p:cNvPr id="4" name="Місце для вмісту 3"/>
          <p:cNvSpPr>
            <a:spLocks noGrp="1"/>
          </p:cNvSpPr>
          <p:nvPr>
            <p:ph idx="1"/>
          </p:nvPr>
        </p:nvSpPr>
        <p:spPr>
          <a:xfrm>
            <a:off x="567159" y="2092188"/>
            <a:ext cx="9093073" cy="613510"/>
          </a:xfrm>
        </p:spPr>
        <p:txBody>
          <a:bodyPr>
            <a:noAutofit/>
          </a:bodyPr>
          <a:lstStyle/>
          <a:p>
            <a:pPr marL="1828800" lvl="4" indent="0" algn="ctr">
              <a:buNone/>
            </a:pPr>
            <a:endParaRPr lang="uk-UA" sz="5400" dirty="0"/>
          </a:p>
          <a:p>
            <a:pPr marL="1828800" lvl="4" indent="0" algn="ctr">
              <a:buNone/>
            </a:pPr>
            <a:r>
              <a:rPr lang="uk-UA" sz="5400" dirty="0">
                <a:latin typeface="+mn-lt"/>
              </a:rPr>
              <a:t>Дякую за увагу! </a:t>
            </a:r>
          </a:p>
        </p:txBody>
      </p:sp>
    </p:spTree>
    <p:extLst>
      <p:ext uri="{BB962C8B-B14F-4D97-AF65-F5344CB8AC3E}">
        <p14:creationId xmlns:p14="http://schemas.microsoft.com/office/powerpoint/2010/main" val="420783673"/>
      </p:ext>
    </p:extLst>
  </p:cSld>
  <p:clrMapOvr>
    <a:masterClrMapping/>
  </p:clrMapOvr>
</p:sld>
</file>

<file path=ppt/theme/theme1.xml><?xml version="1.0" encoding="utf-8"?>
<a:theme xmlns:a="http://schemas.openxmlformats.org/drawingml/2006/main" name="Цитований текст">
  <a:themeElements>
    <a:clrScheme name="Настроювані 1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19AA8"/>
      </a:accent1>
      <a:accent2>
        <a:srgbClr val="00C6BB"/>
      </a:accent2>
      <a:accent3>
        <a:srgbClr val="92D050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Презентація1" id="{191C21A1-5123-4355-ADAF-D2C473713B8A}" vid="{A15BE109-B46B-49CA-9BD0-50FE5E64276F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template_2024_16x9 (2)</Template>
  <TotalTime>51</TotalTime>
  <Words>376</Words>
  <Application>Microsoft Office PowerPoint</Application>
  <PresentationFormat>Широкий екран</PresentationFormat>
  <Paragraphs>51</Paragraphs>
  <Slides>8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3" baseType="lpstr">
      <vt:lpstr>Calibri</vt:lpstr>
      <vt:lpstr>Times New Roman</vt:lpstr>
      <vt:lpstr>Wingdings</vt:lpstr>
      <vt:lpstr>Wingdings 2</vt:lpstr>
      <vt:lpstr>Цитований текст</vt:lpstr>
      <vt:lpstr>Програма розвитку Факультету суспільно-гуманітарних наук  2025-2030 </vt:lpstr>
      <vt:lpstr>Ключові цінності </vt:lpstr>
      <vt:lpstr>Корпоративна культура та розвиток персоналу</vt:lpstr>
      <vt:lpstr>Якість освіти </vt:lpstr>
      <vt:lpstr>Наукова робота</vt:lpstr>
      <vt:lpstr>Міжнародна діяльність</vt:lpstr>
      <vt:lpstr>Спортивна, волонтерська та соціально-гуманітарна діяльність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Програма розвитку Факультету суспільно-гуманітарних наук  2025-2030</dc:title>
  <dc:creator>adm</dc:creator>
  <cp:lastModifiedBy>INTEL</cp:lastModifiedBy>
  <cp:revision>8</cp:revision>
  <dcterms:created xsi:type="dcterms:W3CDTF">2025-10-16T11:05:17Z</dcterms:created>
  <dcterms:modified xsi:type="dcterms:W3CDTF">2026-03-09T08:07:56Z</dcterms:modified>
</cp:coreProperties>
</file>